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7" r:id="rId1"/>
  </p:sldMasterIdLst>
  <p:notesMasterIdLst>
    <p:notesMasterId r:id="rId54"/>
  </p:notesMasterIdLst>
  <p:sldIdLst>
    <p:sldId id="256" r:id="rId2"/>
    <p:sldId id="258" r:id="rId3"/>
    <p:sldId id="310" r:id="rId4"/>
    <p:sldId id="311" r:id="rId5"/>
    <p:sldId id="312" r:id="rId6"/>
    <p:sldId id="313" r:id="rId7"/>
    <p:sldId id="337" r:id="rId8"/>
    <p:sldId id="271" r:id="rId9"/>
    <p:sldId id="315" r:id="rId10"/>
    <p:sldId id="341" r:id="rId11"/>
    <p:sldId id="316" r:id="rId12"/>
    <p:sldId id="314" r:id="rId13"/>
    <p:sldId id="318" r:id="rId14"/>
    <p:sldId id="319" r:id="rId15"/>
    <p:sldId id="320" r:id="rId16"/>
    <p:sldId id="323" r:id="rId17"/>
    <p:sldId id="321" r:id="rId18"/>
    <p:sldId id="322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27" r:id="rId27"/>
    <p:sldId id="326" r:id="rId28"/>
    <p:sldId id="329" r:id="rId29"/>
    <p:sldId id="272" r:id="rId30"/>
    <p:sldId id="282" r:id="rId31"/>
    <p:sldId id="295" r:id="rId32"/>
    <p:sldId id="285" r:id="rId33"/>
    <p:sldId id="297" r:id="rId34"/>
    <p:sldId id="273" r:id="rId35"/>
    <p:sldId id="342" r:id="rId36"/>
    <p:sldId id="288" r:id="rId37"/>
    <p:sldId id="274" r:id="rId38"/>
    <p:sldId id="308" r:id="rId39"/>
    <p:sldId id="275" r:id="rId40"/>
    <p:sldId id="276" r:id="rId41"/>
    <p:sldId id="277" r:id="rId42"/>
    <p:sldId id="309" r:id="rId43"/>
    <p:sldId id="344" r:id="rId44"/>
    <p:sldId id="345" r:id="rId45"/>
    <p:sldId id="338" r:id="rId46"/>
    <p:sldId id="346" r:id="rId47"/>
    <p:sldId id="350" r:id="rId48"/>
    <p:sldId id="351" r:id="rId49"/>
    <p:sldId id="352" r:id="rId50"/>
    <p:sldId id="353" r:id="rId51"/>
    <p:sldId id="354" r:id="rId52"/>
    <p:sldId id="343" r:id="rId5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236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2029676-E7E9-48C3-B22B-4C3D4E8055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C339C6-3DBE-4391-886E-97474BA218E0}" type="slidenum">
              <a:rPr lang="en-US" smtClean="0"/>
              <a:pPr/>
              <a:t>42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0412" cy="3427412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029676-E7E9-48C3-B22B-4C3D4E80554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82FEC-8264-4D53-99E2-9D63BECBFF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D9243-900B-4F22-9008-EB94654CB1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DEC7C-C2ED-41B1-9990-C4D3D034BC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44977-CE9D-46F1-89F1-2703B42801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D4B13-4B24-49D1-BF01-2303A526E4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0C69B-0CF5-4FC9-96BD-8E26697D66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D55EA-F2B9-4831-AC62-946D129D2B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4266C-75EB-4221-B6F5-54C3346D6B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CE6BD-CED9-4CFC-A055-20B464C25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B6BE6-87F7-4399-B106-8F1DAE2F15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03E79-52CC-4A99-908C-31F261CE0C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31E09-4D98-4BE8-A613-E200767249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 smtClean="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 smtClean="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 smtClean="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C04A23B-EDEB-47B0-9532-F4BA558B26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4" r:id="rId1"/>
    <p:sldLayoutId id="2147483698" r:id="rId2"/>
    <p:sldLayoutId id="2147483705" r:id="rId3"/>
    <p:sldLayoutId id="2147483699" r:id="rId4"/>
    <p:sldLayoutId id="2147483706" r:id="rId5"/>
    <p:sldLayoutId id="2147483700" r:id="rId6"/>
    <p:sldLayoutId id="2147483701" r:id="rId7"/>
    <p:sldLayoutId id="2147483707" r:id="rId8"/>
    <p:sldLayoutId id="2147483708" r:id="rId9"/>
    <p:sldLayoutId id="2147483702" r:id="rId10"/>
    <p:sldLayoutId id="2147483703" r:id="rId11"/>
    <p:sldLayoutId id="2147483709" r:id="rId12"/>
  </p:sldLayoutIdLst>
  <p:transition>
    <p:zoom dir="in"/>
  </p:transition>
  <p:hf sldNum="0" hdr="0"/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ileackerman.com/" TargetMode="External"/><Relationship Id="rId2" Type="http://schemas.openxmlformats.org/officeDocument/2006/relationships/hyperlink" Target="mailto:stevea@saileackerman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828800"/>
            <a:ext cx="6480048" cy="230124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PROTECTING I</a:t>
            </a:r>
            <a:r>
              <a:rPr dirty="0" smtClean="0"/>
              <a:t>ntellectual property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4191000"/>
            <a:ext cx="6400800" cy="533400"/>
          </a:xfrm>
        </p:spPr>
        <p:txBody>
          <a:bodyPr/>
          <a:lstStyle/>
          <a:p>
            <a:r>
              <a:rPr lang="en-US" dirty="0" smtClean="0"/>
              <a:t>Importance for Entrepreneurs and New Ventures</a:t>
            </a:r>
          </a:p>
        </p:txBody>
      </p:sp>
      <p:sp>
        <p:nvSpPr>
          <p:cNvPr id="5122" name="Rectangle 3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5123" name="Rectangle 3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u="sng" dirty="0" smtClean="0">
                <a:solidFill>
                  <a:srgbClr val="0070C0"/>
                </a:solidFill>
              </a:rPr>
              <a:t>Trade Secret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772400" cy="5715000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Examples</a:t>
            </a:r>
          </a:p>
          <a:p>
            <a:pPr marL="1279588" lvl="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Customer lists</a:t>
            </a:r>
          </a:p>
          <a:p>
            <a:pPr marL="1279588" lvl="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Product formula</a:t>
            </a:r>
          </a:p>
          <a:p>
            <a:pPr marL="1279588" lvl="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Invention (at least initially)</a:t>
            </a:r>
          </a:p>
          <a:p>
            <a:pPr marL="1004951" lvl="2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u="sng" dirty="0" smtClean="0">
                <a:solidFill>
                  <a:srgbClr val="0070C0"/>
                </a:solidFill>
              </a:rPr>
              <a:t>Trade Secret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90600"/>
            <a:ext cx="7772400" cy="4800600"/>
          </a:xfrm>
        </p:spPr>
        <p:txBody>
          <a:bodyPr>
            <a:normAutofit lnSpcReduction="10000"/>
          </a:bodyPr>
          <a:lstStyle/>
          <a:p>
            <a:pPr marL="420624" indent="-384048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Some well-known examples </a:t>
            </a:r>
            <a:r>
              <a:rPr lang="en-US" dirty="0" smtClean="0">
                <a:solidFill>
                  <a:srgbClr val="00B050"/>
                </a:solidFill>
              </a:rPr>
              <a:t>(motivations &amp; techniques)</a:t>
            </a:r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Google search algorithm</a:t>
            </a:r>
          </a:p>
          <a:p>
            <a:pPr marL="1279588" lvl="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00B050"/>
                </a:solidFill>
              </a:rPr>
              <a:t>Avoid gaming system (SEO industry)</a:t>
            </a:r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KFC recipe</a:t>
            </a:r>
          </a:p>
          <a:p>
            <a:pPr marL="1279588" lvl="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00B050"/>
                </a:solidFill>
              </a:rPr>
              <a:t>2 separate companies blend portions</a:t>
            </a:r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Coca-cola</a:t>
            </a:r>
          </a:p>
          <a:p>
            <a:pPr marL="1279588" lvl="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00B050"/>
                </a:solidFill>
              </a:rPr>
              <a:t>2006 espionage Pepsi</a:t>
            </a:r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NYT Bestseller list</a:t>
            </a:r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Twinkies </a:t>
            </a:r>
          </a:p>
          <a:p>
            <a:pPr marL="1279588" lvl="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00B050"/>
                </a:solidFill>
              </a:rPr>
              <a:t>Chemicals</a:t>
            </a:r>
            <a:endParaRPr lang="en-US" dirty="0" smtClean="0"/>
          </a:p>
          <a:p>
            <a:pPr marL="1279588" lvl="3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u="sng" dirty="0" smtClean="0">
                <a:solidFill>
                  <a:srgbClr val="0070C0"/>
                </a:solidFill>
              </a:rPr>
              <a:t>Trade Secret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838200"/>
            <a:ext cx="7772400" cy="5715000"/>
          </a:xfrm>
        </p:spPr>
        <p:txBody>
          <a:bodyPr>
            <a:normAutofit lnSpcReduction="10000"/>
          </a:bodyPr>
          <a:lstStyle/>
          <a:p>
            <a:pPr marL="420624" indent="-384048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How to protect them?</a:t>
            </a:r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Internal safeguards</a:t>
            </a:r>
          </a:p>
          <a:p>
            <a:pPr marL="1279588" lvl="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Need-to-know</a:t>
            </a:r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Physical measures</a:t>
            </a:r>
          </a:p>
          <a:p>
            <a:pPr marL="1279588" lvl="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Premises</a:t>
            </a:r>
          </a:p>
          <a:p>
            <a:pPr marL="1279588" lvl="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Physical access</a:t>
            </a:r>
          </a:p>
          <a:p>
            <a:pPr marL="1279588" lvl="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IT equipment / encryption</a:t>
            </a:r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Nondisclosure agreements</a:t>
            </a:r>
          </a:p>
          <a:p>
            <a:pPr marL="1279588" lvl="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Employees  </a:t>
            </a:r>
          </a:p>
          <a:p>
            <a:pPr marL="1279588" lvl="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Collaborators</a:t>
            </a:r>
          </a:p>
          <a:p>
            <a:pPr marL="1279588" lvl="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Customers</a:t>
            </a:r>
          </a:p>
          <a:p>
            <a:pPr marL="1279588" lvl="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Investors</a:t>
            </a:r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Non-compete agreements</a:t>
            </a:r>
          </a:p>
          <a:p>
            <a:pPr marL="1279588" lvl="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Employees</a:t>
            </a:r>
          </a:p>
          <a:p>
            <a:pPr marL="1004951" lvl="2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1004951" lvl="2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71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1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1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71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u="sng" dirty="0" smtClean="0">
                <a:solidFill>
                  <a:srgbClr val="0070C0"/>
                </a:solidFill>
              </a:rPr>
              <a:t>Copyright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00600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exclusive legal right of an originator to print, publish, perform, film, or record literary, artistic, or musical material, and to authorize others to do the same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Protection starts as soon as in </a:t>
            </a:r>
            <a:r>
              <a:rPr lang="en-US" dirty="0" smtClean="0">
                <a:solidFill>
                  <a:srgbClr val="00B050"/>
                </a:solidFill>
              </a:rPr>
              <a:t>tangible form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u="sng" dirty="0" smtClean="0">
                <a:solidFill>
                  <a:srgbClr val="0070C0"/>
                </a:solidFill>
              </a:rPr>
              <a:t>Copyright – types of works</a:t>
            </a:r>
            <a:endParaRPr lang="en-US" sz="4400" b="1" i="1" u="sng" dirty="0" smtClean="0">
              <a:solidFill>
                <a:srgbClr val="0070C0"/>
              </a:solidFill>
            </a:endParaRP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00600"/>
          </a:xfrm>
        </p:spPr>
        <p:txBody>
          <a:bodyPr>
            <a:normAutofit fontScale="92500" lnSpcReduction="20000"/>
          </a:bodyPr>
          <a:lstStyle/>
          <a:p>
            <a:pPr marL="420624" indent="-384048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Literary works</a:t>
            </a:r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Books, speeches (recorded), manuals, software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Music</a:t>
            </a:r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Published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Derivative works</a:t>
            </a:r>
          </a:p>
          <a:p>
            <a:pPr marL="1279588" lvl="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E.g., song performance</a:t>
            </a:r>
          </a:p>
          <a:p>
            <a:pPr marL="1279588" lvl="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Movie based on a book (</a:t>
            </a:r>
            <a:r>
              <a:rPr lang="en-US" dirty="0" smtClean="0">
                <a:solidFill>
                  <a:srgbClr val="00B050"/>
                </a:solidFill>
              </a:rPr>
              <a:t>Ben Hur</a:t>
            </a:r>
            <a:r>
              <a:rPr lang="en-US" dirty="0" smtClean="0"/>
              <a:t>)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Dramatic works</a:t>
            </a:r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Play, movie, newscast, television show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Pantomime, choreographic works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Pictorial, graphic, sculptural works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Architectural works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1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17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1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1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u="sng" dirty="0" smtClean="0">
                <a:solidFill>
                  <a:srgbClr val="0070C0"/>
                </a:solidFill>
              </a:rPr>
              <a:t>Copyright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00600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What is </a:t>
            </a:r>
            <a:r>
              <a:rPr lang="en-US" b="1" u="sng" dirty="0" smtClean="0"/>
              <a:t>not</a:t>
            </a:r>
            <a:r>
              <a:rPr lang="en-US" dirty="0" smtClean="0"/>
              <a:t> copyrightable?</a:t>
            </a:r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Facts</a:t>
            </a:r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Idea</a:t>
            </a:r>
          </a:p>
          <a:p>
            <a:pPr marL="1279588" lvl="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vs. expression of it</a:t>
            </a:r>
          </a:p>
          <a:p>
            <a:pPr marL="1279588" lvl="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Example – indoor shrimp farm</a:t>
            </a:r>
          </a:p>
          <a:p>
            <a:pPr marL="1489138" lvl="4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Business plan;  franchise agreement</a:t>
            </a:r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Titles</a:t>
            </a:r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Recipes</a:t>
            </a:r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Fashion </a:t>
            </a:r>
            <a:r>
              <a:rPr lang="en-US" dirty="0" smtClean="0"/>
              <a:t>(if separable</a:t>
            </a:r>
            <a:r>
              <a:rPr lang="en-US" dirty="0" smtClean="0"/>
              <a:t>)</a:t>
            </a:r>
          </a:p>
          <a:p>
            <a:pPr marL="1279588" lvl="3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u="sng" dirty="0" smtClean="0">
                <a:solidFill>
                  <a:srgbClr val="0070C0"/>
                </a:solidFill>
              </a:rPr>
              <a:t>Copyright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00600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Best practices</a:t>
            </a:r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© (notice)</a:t>
            </a:r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Register</a:t>
            </a:r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Protective measures</a:t>
            </a:r>
          </a:p>
          <a:p>
            <a:pPr marL="1279588" lvl="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Software – embed unused info</a:t>
            </a:r>
          </a:p>
          <a:p>
            <a:pPr marL="1279588" lvl="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Map – fake street or two</a:t>
            </a:r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Understand fair use</a:t>
            </a:r>
          </a:p>
          <a:p>
            <a:pPr marL="1279588" lvl="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Criticism, comment, education, parody</a:t>
            </a:r>
            <a:endParaRPr lang="en-US" b="1" dirty="0" smtClean="0"/>
          </a:p>
          <a:p>
            <a:pPr marL="1279588" lvl="3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1279588" lvl="3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u="sng" dirty="0" smtClean="0">
                <a:solidFill>
                  <a:srgbClr val="0070C0"/>
                </a:solidFill>
              </a:rPr>
              <a:t>Copyright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00600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Goldieblox and the Beastie Boys</a:t>
            </a:r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Startup company, encourage girls in STEM</a:t>
            </a:r>
          </a:p>
          <a:p>
            <a:pPr marL="1279588" lvl="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Construction toys</a:t>
            </a:r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Video (viral) based on Beastie Boys “Girls”, w/o permission</a:t>
            </a:r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Beastie Boys:  stop;  music not to be used for products</a:t>
            </a:r>
          </a:p>
          <a:p>
            <a:pPr marL="1279588" lvl="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Goldieblox – sued;  defense: parody.  Lost.</a:t>
            </a:r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00B050"/>
                </a:solidFill>
              </a:rPr>
              <a:t>Eventual settlement: $1M (to charity)</a:t>
            </a:r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1279588" lvl="3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1279588" lvl="3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u="sng" dirty="0" smtClean="0">
                <a:solidFill>
                  <a:srgbClr val="0070C0"/>
                </a:solidFill>
              </a:rPr>
              <a:t>Trademark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00600"/>
          </a:xfrm>
        </p:spPr>
        <p:txBody>
          <a:bodyPr>
            <a:normAutofit/>
          </a:bodyPr>
          <a:lstStyle/>
          <a:p>
            <a:pPr marL="419163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41916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word, name, symbol, sign, design which distinguishes the origin of a product or service from others</a:t>
            </a:r>
          </a:p>
          <a:p>
            <a:pPr marL="419163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419163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u="sng" dirty="0" smtClean="0">
                <a:solidFill>
                  <a:srgbClr val="0070C0"/>
                </a:solidFill>
              </a:rPr>
              <a:t>Trademark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00600"/>
          </a:xfrm>
        </p:spPr>
        <p:txBody>
          <a:bodyPr>
            <a:normAutofit/>
          </a:bodyPr>
          <a:lstStyle/>
          <a:p>
            <a:pPr marL="419163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41916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00B050"/>
                </a:solidFill>
              </a:rPr>
              <a:t>Words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Coke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Barbie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Nike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Phoenix University</a:t>
            </a:r>
          </a:p>
          <a:p>
            <a:pPr marL="419163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419163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7772400" cy="37338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Property, and IP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Trade Secret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Copyright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Trademark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Patent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Summary / </a:t>
            </a:r>
            <a:r>
              <a:rPr lang="en-US" b="1" dirty="0" smtClean="0">
                <a:solidFill>
                  <a:srgbClr val="0070C0"/>
                </a:solidFill>
              </a:rPr>
              <a:t>Comparison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Example – new product 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u="sng" dirty="0" smtClean="0">
                <a:solidFill>
                  <a:srgbClr val="0070C0"/>
                </a:solidFill>
              </a:rPr>
              <a:t>Trademark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00600"/>
          </a:xfrm>
        </p:spPr>
        <p:txBody>
          <a:bodyPr>
            <a:normAutofit/>
          </a:bodyPr>
          <a:lstStyle/>
          <a:p>
            <a:pPr marL="419163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41916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00B050"/>
                </a:solidFill>
              </a:rPr>
              <a:t>Slogans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Just Do It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You’re in Good Hands with Allstate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Don’t Leave Home without It</a:t>
            </a:r>
          </a:p>
          <a:p>
            <a:pPr marL="419163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419163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u="sng" dirty="0" smtClean="0">
                <a:solidFill>
                  <a:srgbClr val="0070C0"/>
                </a:solidFill>
              </a:rPr>
              <a:t>Trademark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00600"/>
          </a:xfrm>
        </p:spPr>
        <p:txBody>
          <a:bodyPr>
            <a:normAutofit/>
          </a:bodyPr>
          <a:lstStyle/>
          <a:p>
            <a:pPr marL="419163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41916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00B050"/>
                </a:solidFill>
              </a:rPr>
              <a:t>Acronyms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IBM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USPS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NBA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ASU</a:t>
            </a:r>
          </a:p>
          <a:p>
            <a:pPr marL="419163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419163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u="sng" dirty="0" smtClean="0">
                <a:solidFill>
                  <a:srgbClr val="0070C0"/>
                </a:solidFill>
              </a:rPr>
              <a:t>Trademark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00600"/>
          </a:xfrm>
        </p:spPr>
        <p:txBody>
          <a:bodyPr>
            <a:normAutofit/>
          </a:bodyPr>
          <a:lstStyle/>
          <a:p>
            <a:pPr marL="419163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41916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00B050"/>
                </a:solidFill>
              </a:rPr>
              <a:t>Numbers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501 (jeans)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V-8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747</a:t>
            </a:r>
          </a:p>
          <a:p>
            <a:pPr marL="722376" lvl="1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419163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419163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u="sng" dirty="0" smtClean="0">
                <a:solidFill>
                  <a:srgbClr val="0070C0"/>
                </a:solidFill>
              </a:rPr>
              <a:t>Trademark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00600"/>
          </a:xfrm>
        </p:spPr>
        <p:txBody>
          <a:bodyPr>
            <a:normAutofit/>
          </a:bodyPr>
          <a:lstStyle/>
          <a:p>
            <a:pPr marL="419163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41916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00B050"/>
                </a:solidFill>
              </a:rPr>
              <a:t>Symbols / Logos</a:t>
            </a:r>
          </a:p>
          <a:p>
            <a:pPr marL="419163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419163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419163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  <p:pic>
        <p:nvPicPr>
          <p:cNvPr id="6" name="Picture 5" descr="snapcha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2438400"/>
            <a:ext cx="1452563" cy="1452563"/>
          </a:xfrm>
          <a:prstGeom prst="rect">
            <a:avLst/>
          </a:prstGeom>
        </p:spPr>
      </p:pic>
      <p:pic>
        <p:nvPicPr>
          <p:cNvPr id="7" name="Picture 6" descr="instagra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5800" y="3200400"/>
            <a:ext cx="1452563" cy="1452563"/>
          </a:xfrm>
          <a:prstGeom prst="rect">
            <a:avLst/>
          </a:prstGeom>
        </p:spPr>
      </p:pic>
      <p:pic>
        <p:nvPicPr>
          <p:cNvPr id="8" name="Picture 7" descr="starbuck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43200" y="4191000"/>
            <a:ext cx="1428249" cy="1466850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u="sng" dirty="0" smtClean="0">
                <a:solidFill>
                  <a:srgbClr val="0070C0"/>
                </a:solidFill>
              </a:rPr>
              <a:t>Trademark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00600"/>
          </a:xfrm>
        </p:spPr>
        <p:txBody>
          <a:bodyPr>
            <a:normAutofit/>
          </a:bodyPr>
          <a:lstStyle/>
          <a:p>
            <a:pPr marL="419163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41916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00B050"/>
                </a:solidFill>
              </a:rPr>
              <a:t>Colors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Brown (UPS)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Pink (Owens-Corning Fiberglass)</a:t>
            </a:r>
          </a:p>
          <a:p>
            <a:pPr marL="722376" lvl="1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419163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419163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u="sng" dirty="0" smtClean="0">
                <a:solidFill>
                  <a:srgbClr val="0070C0"/>
                </a:solidFill>
              </a:rPr>
              <a:t>Trademark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00600"/>
          </a:xfrm>
        </p:spPr>
        <p:txBody>
          <a:bodyPr>
            <a:normAutofit/>
          </a:bodyPr>
          <a:lstStyle/>
          <a:p>
            <a:pPr marL="419163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41916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00B050"/>
                </a:solidFill>
              </a:rPr>
              <a:t>Sounds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“Roar” - </a:t>
            </a:r>
            <a:r>
              <a:rPr lang="en-US" sz="2400" dirty="0" smtClean="0"/>
              <a:t>MGM lion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“</a:t>
            </a:r>
            <a:r>
              <a:rPr lang="en-US" sz="2400" dirty="0" err="1" smtClean="0"/>
              <a:t>D’oh</a:t>
            </a:r>
            <a:r>
              <a:rPr lang="en-US" sz="2400" dirty="0" smtClean="0"/>
              <a:t>!” - Homer </a:t>
            </a:r>
            <a:r>
              <a:rPr lang="en-US" sz="2400" dirty="0" smtClean="0"/>
              <a:t>Simpson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5 tones - Intel </a:t>
            </a:r>
            <a:r>
              <a:rPr lang="en-US" sz="2400" dirty="0" smtClean="0"/>
              <a:t>Inside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419163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419163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u="sng" dirty="0" smtClean="0">
                <a:solidFill>
                  <a:srgbClr val="0070C0"/>
                </a:solidFill>
              </a:rPr>
              <a:t>Trademark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00600"/>
          </a:xfrm>
        </p:spPr>
        <p:txBody>
          <a:bodyPr>
            <a:normAutofit lnSpcReduction="10000"/>
          </a:bodyPr>
          <a:lstStyle/>
          <a:p>
            <a:pPr marL="419163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41916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When does protection start?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Once in commercial use</a:t>
            </a:r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But limited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Preferably, seek federal registration</a:t>
            </a:r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Word/slogan/etc. </a:t>
            </a:r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u="sng" dirty="0" smtClean="0"/>
              <a:t>Description of Goods or Services</a:t>
            </a:r>
          </a:p>
          <a:p>
            <a:pPr marL="41916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Search first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Avoid infringement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Avoid re-branding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419163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419163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u="sng" dirty="0" smtClean="0">
                <a:solidFill>
                  <a:srgbClr val="0070C0"/>
                </a:solidFill>
              </a:rPr>
              <a:t>Trademark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00600"/>
          </a:xfrm>
        </p:spPr>
        <p:txBody>
          <a:bodyPr>
            <a:normAutofit/>
          </a:bodyPr>
          <a:lstStyle/>
          <a:p>
            <a:pPr marL="419163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41916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spectrum of trademark strengths:</a:t>
            </a:r>
          </a:p>
          <a:p>
            <a:pPr marL="419163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  <p:pic>
        <p:nvPicPr>
          <p:cNvPr id="6" name="Picture 5" descr="trademark spectr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2438400"/>
            <a:ext cx="7037836" cy="17287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10400" y="4419600"/>
            <a:ext cx="720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Exxon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Xerox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4419600"/>
            <a:ext cx="686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Apple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2400" y="4419600"/>
            <a:ext cx="11432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FF00"/>
                </a:solidFill>
              </a:rPr>
              <a:t>Greyhound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Snapchat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Coppertone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4419600"/>
            <a:ext cx="156645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9900"/>
                </a:solidFill>
              </a:rPr>
              <a:t>Honey Roasted</a:t>
            </a:r>
          </a:p>
          <a:p>
            <a:r>
              <a:rPr lang="en-US" sz="1600" dirty="0" smtClean="0">
                <a:solidFill>
                  <a:srgbClr val="FF9900"/>
                </a:solidFill>
              </a:rPr>
              <a:t>     Peanuts</a:t>
            </a:r>
          </a:p>
          <a:p>
            <a:endParaRPr lang="en-US" sz="1600" dirty="0" smtClean="0">
              <a:solidFill>
                <a:srgbClr val="FF9900"/>
              </a:solidFill>
            </a:endParaRPr>
          </a:p>
          <a:p>
            <a:r>
              <a:rPr lang="en-US" sz="1600" dirty="0" smtClean="0">
                <a:solidFill>
                  <a:srgbClr val="FF9900"/>
                </a:solidFill>
              </a:rPr>
              <a:t>Bed &amp; Breakfast</a:t>
            </a:r>
          </a:p>
          <a:p>
            <a:r>
              <a:rPr lang="en-US" sz="1600" dirty="0" smtClean="0">
                <a:solidFill>
                  <a:srgbClr val="FF9900"/>
                </a:solidFill>
              </a:rPr>
              <a:t>     Registry</a:t>
            </a:r>
            <a:endParaRPr lang="en-US" sz="1600" dirty="0">
              <a:solidFill>
                <a:srgbClr val="FF99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4495800"/>
            <a:ext cx="15007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Running Shoes</a:t>
            </a:r>
          </a:p>
          <a:p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Photo Sharing 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    Service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u="sng" dirty="0" smtClean="0">
                <a:solidFill>
                  <a:srgbClr val="0070C0"/>
                </a:solidFill>
              </a:rPr>
              <a:t>Trademark</a:t>
            </a:r>
            <a:r>
              <a:rPr lang="en-US" sz="4400" b="1" baseline="30000" dirty="0" smtClean="0">
                <a:solidFill>
                  <a:srgbClr val="00B050"/>
                </a:solidFill>
              </a:rPr>
              <a:t>TM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00600"/>
          </a:xfrm>
        </p:spPr>
        <p:txBody>
          <a:bodyPr>
            <a:normAutofit/>
          </a:bodyPr>
          <a:lstStyle/>
          <a:p>
            <a:pPr marL="419163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419163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41916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TM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Once in use, or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Application filed</a:t>
            </a:r>
          </a:p>
          <a:p>
            <a:pPr marL="419163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®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Upon federal Registration</a:t>
            </a:r>
          </a:p>
          <a:p>
            <a:pPr marL="419163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</a:rPr>
              <a:t>Patents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1"/>
            <a:r>
              <a:rPr lang="en-US" dirty="0" smtClean="0"/>
              <a:t>Ideas, concepts embodied in machines, structures, processes &amp; compositions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Right to exclude others from</a:t>
            </a:r>
          </a:p>
          <a:p>
            <a:pPr lvl="2"/>
            <a:r>
              <a:rPr lang="en-US" dirty="0" smtClean="0"/>
              <a:t>Making,</a:t>
            </a:r>
          </a:p>
          <a:p>
            <a:pPr lvl="2"/>
            <a:r>
              <a:rPr lang="en-US" dirty="0" smtClean="0"/>
              <a:t>Using, or</a:t>
            </a:r>
          </a:p>
          <a:p>
            <a:pPr lvl="2"/>
            <a:r>
              <a:rPr lang="en-US" dirty="0" smtClean="0"/>
              <a:t>Selling your invention</a:t>
            </a:r>
          </a:p>
        </p:txBody>
      </p:sp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u="sng" dirty="0" smtClean="0">
                <a:solidFill>
                  <a:srgbClr val="0070C0"/>
                </a:solidFill>
              </a:rPr>
              <a:t>Property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What is it?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thing or things belonging to someone; possessions collectively.</a:t>
            </a:r>
          </a:p>
          <a:p>
            <a:pPr marL="722376" lvl="1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right to the possession, use, or disposal of something; ownership; </a:t>
            </a:r>
            <a:r>
              <a:rPr lang="en-US" dirty="0" smtClean="0">
                <a:solidFill>
                  <a:srgbClr val="00B050"/>
                </a:solidFill>
              </a:rPr>
              <a:t>right to exclude</a:t>
            </a:r>
            <a:r>
              <a:rPr lang="en-US" dirty="0" smtClean="0"/>
              <a:t>.</a:t>
            </a:r>
          </a:p>
        </p:txBody>
      </p:sp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  <p:pic>
        <p:nvPicPr>
          <p:cNvPr id="15364" name="Picture 2" descr="C:\Presentations\young edison_1_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590800"/>
            <a:ext cx="238125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Oval 3"/>
          <p:cNvSpPr>
            <a:spLocks noChangeArrowheads="1"/>
          </p:cNvSpPr>
          <p:nvPr/>
        </p:nvSpPr>
        <p:spPr bwMode="auto">
          <a:xfrm>
            <a:off x="3886200" y="3200400"/>
            <a:ext cx="228600" cy="2286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66" name="Oval 4"/>
          <p:cNvSpPr>
            <a:spLocks noChangeArrowheads="1"/>
          </p:cNvSpPr>
          <p:nvPr/>
        </p:nvSpPr>
        <p:spPr bwMode="auto">
          <a:xfrm>
            <a:off x="4343400" y="2895600"/>
            <a:ext cx="304800" cy="3048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367" name="Oval 5"/>
          <p:cNvSpPr>
            <a:spLocks noChangeArrowheads="1"/>
          </p:cNvSpPr>
          <p:nvPr/>
        </p:nvSpPr>
        <p:spPr bwMode="auto">
          <a:xfrm>
            <a:off x="4724400" y="2590800"/>
            <a:ext cx="381000" cy="3048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5368" name="Picture 6" descr="C:\Presentations\lightbul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1371600"/>
            <a:ext cx="212566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Rectangle 7"/>
          <p:cNvSpPr>
            <a:spLocks noChangeArrowheads="1"/>
          </p:cNvSpPr>
          <p:nvPr/>
        </p:nvSpPr>
        <p:spPr bwMode="auto">
          <a:xfrm>
            <a:off x="2362200" y="457200"/>
            <a:ext cx="6477000" cy="76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400" dirty="0"/>
              <a:t>Right to Exclude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0"/>
            <a:ext cx="4540509" cy="6425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to Exclude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467600" cy="4830763"/>
          </a:xfrm>
        </p:spPr>
        <p:txBody>
          <a:bodyPr/>
          <a:lstStyle/>
          <a:p>
            <a:r>
              <a:rPr lang="en-US" sz="2800" dirty="0" smtClean="0"/>
              <a:t>US 223,898 (Edison) – Claim 1</a:t>
            </a:r>
          </a:p>
          <a:p>
            <a:pPr lvl="1"/>
            <a:r>
              <a:rPr lang="en-US" dirty="0" smtClean="0"/>
              <a:t>“</a:t>
            </a:r>
            <a:r>
              <a:rPr lang="en-US" sz="1800" dirty="0" smtClean="0"/>
              <a:t>An electric lamp for giving light by incandescence, consisting of a filament of </a:t>
            </a:r>
            <a:r>
              <a:rPr lang="en-US" sz="1800" b="1" i="1" u="sng" dirty="0" smtClean="0"/>
              <a:t>carbon</a:t>
            </a:r>
            <a:r>
              <a:rPr lang="en-US" sz="1800" dirty="0" smtClean="0"/>
              <a:t> of high resistance”.</a:t>
            </a:r>
          </a:p>
          <a:p>
            <a:r>
              <a:rPr lang="en-US" sz="2800" dirty="0" smtClean="0"/>
              <a:t>Subsequent inventor</a:t>
            </a:r>
          </a:p>
          <a:p>
            <a:pPr lvl="1"/>
            <a:r>
              <a:rPr lang="en-US" sz="1800" dirty="0" smtClean="0"/>
              <a:t>Invents improved light, having a </a:t>
            </a:r>
            <a:r>
              <a:rPr lang="en-US" sz="1800" u="sng" dirty="0" smtClean="0">
                <a:solidFill>
                  <a:srgbClr val="00B050"/>
                </a:solidFill>
              </a:rPr>
              <a:t>graphite</a:t>
            </a:r>
            <a:r>
              <a:rPr lang="en-US" sz="1800" dirty="0" smtClean="0"/>
              <a:t> filament</a:t>
            </a:r>
          </a:p>
          <a:p>
            <a:pPr lvl="1"/>
            <a:r>
              <a:rPr lang="en-US" sz="1800" dirty="0" smtClean="0"/>
              <a:t>Obtains a patent for electric lamp with graphite filament</a:t>
            </a:r>
          </a:p>
          <a:p>
            <a:pPr lvl="1">
              <a:buNone/>
            </a:pPr>
            <a:endParaRPr lang="en-US" sz="1800" dirty="0" smtClean="0"/>
          </a:p>
          <a:p>
            <a:r>
              <a:rPr lang="en-US" sz="2200" dirty="0" smtClean="0"/>
              <a:t>Can inventor-2 sell graphite-filament light bulbs?</a:t>
            </a:r>
          </a:p>
          <a:p>
            <a:pPr lvl="1"/>
            <a:r>
              <a:rPr lang="en-US" sz="1800" b="1" u="sng" dirty="0" smtClean="0"/>
              <a:t>Only</a:t>
            </a:r>
            <a:r>
              <a:rPr lang="en-US" sz="1800" dirty="0" smtClean="0"/>
              <a:t> if licensed by Edison;  royalties</a:t>
            </a:r>
          </a:p>
          <a:p>
            <a:r>
              <a:rPr lang="en-US" sz="2200" dirty="0" smtClean="0"/>
              <a:t>Can inventor-2 exclude others from selling graphite-filament light bulbs?</a:t>
            </a:r>
          </a:p>
          <a:p>
            <a:pPr lvl="1"/>
            <a:r>
              <a:rPr lang="en-US" sz="1800" dirty="0" smtClean="0"/>
              <a:t>yes</a:t>
            </a:r>
          </a:p>
        </p:txBody>
      </p:sp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“The patent system adds the fuel of interest to the fire of genius”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00B050"/>
                </a:solidFill>
              </a:rPr>
              <a:t>Abraham Lincoln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Patents</a:t>
            </a:r>
          </a:p>
        </p:txBody>
      </p:sp>
      <p:sp>
        <p:nvSpPr>
          <p:cNvPr id="17411" name="Rectangle 2051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r>
              <a:rPr lang="en-US" sz="2800" dirty="0" smtClean="0"/>
              <a:t>How</a:t>
            </a:r>
            <a:endParaRPr lang="en-US" dirty="0" smtClean="0"/>
          </a:p>
          <a:p>
            <a:pPr lvl="1"/>
            <a:r>
              <a:rPr lang="en-US" sz="2400" dirty="0" smtClean="0"/>
              <a:t>Search</a:t>
            </a:r>
          </a:p>
          <a:p>
            <a:pPr lvl="2"/>
            <a:r>
              <a:rPr lang="en-US" sz="2200" dirty="0" smtClean="0"/>
              <a:t>Products</a:t>
            </a:r>
          </a:p>
          <a:p>
            <a:pPr lvl="2"/>
            <a:r>
              <a:rPr lang="en-US" sz="2200" dirty="0" smtClean="0"/>
              <a:t>Prior patents</a:t>
            </a:r>
          </a:p>
          <a:p>
            <a:pPr lvl="1"/>
            <a:r>
              <a:rPr lang="en-US" dirty="0" smtClean="0"/>
              <a:t>Prepare/file patent application</a:t>
            </a:r>
          </a:p>
          <a:p>
            <a:pPr lvl="2"/>
            <a:r>
              <a:rPr lang="en-US" dirty="0" smtClean="0"/>
              <a:t>“Patent pending”</a:t>
            </a:r>
          </a:p>
          <a:p>
            <a:pPr lvl="3"/>
            <a:r>
              <a:rPr lang="en-US" dirty="0" smtClean="0"/>
              <a:t>Get professional help (avoid landmines)</a:t>
            </a:r>
          </a:p>
          <a:p>
            <a:pPr lvl="1"/>
            <a:r>
              <a:rPr lang="en-US" dirty="0" smtClean="0"/>
              <a:t>Examined</a:t>
            </a:r>
          </a:p>
          <a:p>
            <a:pPr lvl="2"/>
            <a:r>
              <a:rPr lang="en-US" dirty="0" smtClean="0"/>
              <a:t>And hopefully, eventually, approved</a:t>
            </a:r>
          </a:p>
          <a:p>
            <a:pPr lvl="2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Patents</a:t>
            </a:r>
          </a:p>
        </p:txBody>
      </p:sp>
      <p:sp>
        <p:nvSpPr>
          <p:cNvPr id="17411" name="Rectangle 2051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r>
              <a:rPr lang="en-US" sz="2800" dirty="0" smtClean="0"/>
              <a:t>Where</a:t>
            </a:r>
            <a:endParaRPr lang="en-US" dirty="0" smtClean="0"/>
          </a:p>
          <a:p>
            <a:pPr lvl="1"/>
            <a:r>
              <a:rPr lang="en-US" sz="2400" dirty="0" smtClean="0"/>
              <a:t>In each country in which protection is desired</a:t>
            </a:r>
          </a:p>
          <a:p>
            <a:pPr lvl="1"/>
            <a:r>
              <a:rPr lang="en-US" sz="2400" dirty="0" smtClean="0"/>
              <a:t>Business decision, based on</a:t>
            </a:r>
            <a:endParaRPr lang="en-US" dirty="0" smtClean="0"/>
          </a:p>
          <a:p>
            <a:pPr lvl="2"/>
            <a:r>
              <a:rPr lang="en-US" sz="2000" dirty="0" smtClean="0"/>
              <a:t>Where is your </a:t>
            </a:r>
            <a:r>
              <a:rPr lang="en-US" sz="2000" b="1" dirty="0" smtClean="0">
                <a:solidFill>
                  <a:srgbClr val="00B050"/>
                </a:solidFill>
              </a:rPr>
              <a:t>market</a:t>
            </a:r>
          </a:p>
          <a:p>
            <a:pPr lvl="2"/>
            <a:r>
              <a:rPr lang="en-US" sz="2000" dirty="0" smtClean="0"/>
              <a:t>Where is your product </a:t>
            </a:r>
            <a:r>
              <a:rPr lang="en-US" sz="2000" b="1" dirty="0" smtClean="0">
                <a:solidFill>
                  <a:srgbClr val="00B050"/>
                </a:solidFill>
              </a:rPr>
              <a:t>manufactured</a:t>
            </a:r>
          </a:p>
          <a:p>
            <a:pPr lvl="2"/>
            <a:r>
              <a:rPr lang="en-US" sz="2000" dirty="0" smtClean="0"/>
              <a:t>Where is your </a:t>
            </a:r>
            <a:r>
              <a:rPr lang="en-US" sz="2000" b="1" dirty="0" smtClean="0">
                <a:solidFill>
                  <a:srgbClr val="00B050"/>
                </a:solidFill>
              </a:rPr>
              <a:t>competition</a:t>
            </a:r>
          </a:p>
          <a:p>
            <a:pPr lvl="2">
              <a:buNone/>
            </a:pPr>
            <a:endParaRPr lang="en-US" sz="2000" b="1" dirty="0" smtClean="0">
              <a:solidFill>
                <a:srgbClr val="00B050"/>
              </a:solidFill>
            </a:endParaRPr>
          </a:p>
          <a:p>
            <a:pPr lvl="2"/>
            <a:endParaRPr lang="en-US" sz="2000" b="1" dirty="0" smtClean="0">
              <a:solidFill>
                <a:srgbClr val="00B050"/>
              </a:solidFill>
            </a:endParaRPr>
          </a:p>
          <a:p>
            <a:r>
              <a:rPr lang="en-US" sz="2800" dirty="0" smtClean="0"/>
              <a:t>How many filings per year?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Patents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205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chart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9823" y="1981200"/>
            <a:ext cx="7124354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143000" y="1447800"/>
            <a:ext cx="6781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US Patent Filings, and Granted Patents – 1963 - 2019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Patents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Goals - Why obtain patents?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Patents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7467600" cy="4525963"/>
          </a:xfrm>
        </p:spPr>
        <p:txBody>
          <a:bodyPr/>
          <a:lstStyle/>
          <a:p>
            <a:r>
              <a:rPr lang="en-US" dirty="0" smtClean="0"/>
              <a:t>Goals (Why obtain patents)</a:t>
            </a:r>
          </a:p>
          <a:p>
            <a:pPr lvl="1"/>
            <a:r>
              <a:rPr lang="en-US" dirty="0" smtClean="0"/>
              <a:t>Maintain or Expand Market</a:t>
            </a:r>
          </a:p>
          <a:p>
            <a:pPr lvl="2"/>
            <a:r>
              <a:rPr lang="en-US" dirty="0" smtClean="0"/>
              <a:t>prevent copying</a:t>
            </a:r>
          </a:p>
          <a:p>
            <a:pPr lvl="2"/>
            <a:r>
              <a:rPr lang="en-US" dirty="0" smtClean="0"/>
              <a:t>reduce competition</a:t>
            </a:r>
          </a:p>
          <a:p>
            <a:pPr lvl="1"/>
            <a:r>
              <a:rPr lang="en-US" dirty="0" smtClean="0"/>
              <a:t>Improve </a:t>
            </a:r>
            <a:r>
              <a:rPr lang="en-US" dirty="0" smtClean="0">
                <a:solidFill>
                  <a:srgbClr val="00B050"/>
                </a:solidFill>
              </a:rPr>
              <a:t>profit</a:t>
            </a:r>
          </a:p>
          <a:p>
            <a:pPr lvl="1"/>
            <a:r>
              <a:rPr lang="en-US" dirty="0" smtClean="0"/>
              <a:t>Increase </a:t>
            </a:r>
            <a:r>
              <a:rPr lang="en-US" dirty="0" smtClean="0">
                <a:solidFill>
                  <a:srgbClr val="00B050"/>
                </a:solidFill>
              </a:rPr>
              <a:t>value of company</a:t>
            </a:r>
          </a:p>
          <a:p>
            <a:pPr lvl="2"/>
            <a:r>
              <a:rPr lang="en-US" dirty="0" smtClean="0"/>
              <a:t>investors/venture capital, esp. start-ups</a:t>
            </a:r>
          </a:p>
          <a:p>
            <a:pPr lvl="3"/>
            <a:r>
              <a:rPr lang="en-US" dirty="0" smtClean="0"/>
              <a:t>Protect investment</a:t>
            </a:r>
          </a:p>
          <a:p>
            <a:pPr lvl="3"/>
            <a:r>
              <a:rPr lang="en-US" dirty="0" smtClean="0"/>
              <a:t>Establish credibility</a:t>
            </a:r>
          </a:p>
          <a:p>
            <a:pPr lvl="3"/>
            <a:r>
              <a:rPr lang="en-US" dirty="0" smtClean="0"/>
              <a:t>Demonstrative innovativeness</a:t>
            </a:r>
          </a:p>
          <a:p>
            <a:pPr lvl="3"/>
            <a:r>
              <a:rPr lang="en-US" dirty="0" smtClean="0"/>
              <a:t>Show belief in competitive advantage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Patents</a:t>
            </a:r>
          </a:p>
        </p:txBody>
      </p:sp>
      <p:sp>
        <p:nvSpPr>
          <p:cNvPr id="20483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 (cont’d)</a:t>
            </a:r>
          </a:p>
          <a:p>
            <a:pPr lvl="1"/>
            <a:r>
              <a:rPr lang="en-US" dirty="0" smtClean="0"/>
              <a:t>Collect royalties</a:t>
            </a:r>
          </a:p>
          <a:p>
            <a:pPr lvl="2"/>
            <a:r>
              <a:rPr lang="en-US" dirty="0" smtClean="0"/>
              <a:t>Exclusive or non-exclusive license</a:t>
            </a:r>
          </a:p>
          <a:p>
            <a:pPr lvl="1"/>
            <a:r>
              <a:rPr lang="en-US" dirty="0" smtClean="0"/>
              <a:t>Freedom of action</a:t>
            </a:r>
          </a:p>
          <a:p>
            <a:pPr lvl="2"/>
            <a:r>
              <a:rPr lang="en-US" dirty="0" smtClean="0"/>
              <a:t>cross licensing</a:t>
            </a:r>
          </a:p>
          <a:p>
            <a:pPr lvl="3"/>
            <a:r>
              <a:rPr lang="en-US" dirty="0" smtClean="0"/>
              <a:t>bargaining chips to reduce or eliminate royalties to others</a:t>
            </a:r>
          </a:p>
          <a:p>
            <a:pPr lvl="1"/>
            <a:r>
              <a:rPr lang="en-US" dirty="0" smtClean="0"/>
              <a:t>Protect investment in R&amp;D </a:t>
            </a:r>
          </a:p>
        </p:txBody>
      </p:sp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u="sng" dirty="0" smtClean="0">
                <a:solidFill>
                  <a:srgbClr val="0070C0"/>
                </a:solidFill>
              </a:rPr>
              <a:t>Property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Real property</a:t>
            </a:r>
          </a:p>
          <a:p>
            <a:pPr marL="723837" lvl="1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rgbClr val="00B050"/>
                </a:solidFill>
              </a:rPr>
              <a:t>Fixed;  mainly land and buildings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Personal property</a:t>
            </a:r>
          </a:p>
          <a:p>
            <a:pPr marL="723837" lvl="1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rgbClr val="00B050"/>
                </a:solidFill>
              </a:rPr>
              <a:t>Movable;  belongings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Intellectual property</a:t>
            </a:r>
          </a:p>
          <a:p>
            <a:pPr marL="723837" lvl="1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rgbClr val="00B050"/>
                </a:solidFill>
              </a:rPr>
              <a:t>creations of the mind for which a monopoly is granted by law, for a limited time.  </a:t>
            </a:r>
          </a:p>
          <a:p>
            <a:pPr marL="1006412" lvl="2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rgbClr val="00B050"/>
                </a:solidFill>
              </a:rPr>
              <a:t>What types of creation?</a:t>
            </a:r>
          </a:p>
        </p:txBody>
      </p:sp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Patents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15365" name="Rectangle 1027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Goals (cont’d)</a:t>
            </a:r>
          </a:p>
          <a:p>
            <a:pPr marL="723837" lvl="1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Recognition / Marketing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dirty="0" smtClean="0"/>
              <a:t>business, technical, public relations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dirty="0" smtClean="0"/>
              <a:t>Inventors</a:t>
            </a:r>
          </a:p>
          <a:p>
            <a:pPr marL="722376" lvl="1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Discourage infringement suits</a:t>
            </a:r>
          </a:p>
          <a:p>
            <a:pPr marL="1005840" lvl="2" indent="-256032" fontAlgn="auto">
              <a:spcAft>
                <a:spcPts val="0"/>
              </a:spcAft>
              <a:buFont typeface="Arial"/>
              <a:buChar char="○"/>
              <a:defRPr/>
            </a:pPr>
            <a:r>
              <a:rPr lang="en-US" dirty="0" smtClean="0"/>
              <a:t>valuable </a:t>
            </a:r>
          </a:p>
          <a:p>
            <a:pPr marL="1280160" lvl="3" indent="-237744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ave. US infringement legal cost = $500K and up</a:t>
            </a:r>
          </a:p>
          <a:p>
            <a:pPr marL="1280160" lvl="3" indent="-237744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diversion of management/company resources</a:t>
            </a:r>
          </a:p>
          <a:p>
            <a:pPr marL="1280160" lvl="3" indent="-237744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possibility of $M damages, or shut down product line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70C0"/>
                </a:solidFill>
              </a:rPr>
              <a:t>Patentability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What </a:t>
            </a:r>
            <a:r>
              <a:rPr lang="en-US" dirty="0" smtClean="0">
                <a:solidFill>
                  <a:srgbClr val="00B050"/>
                </a:solidFill>
              </a:rPr>
              <a:t>is</a:t>
            </a:r>
            <a:r>
              <a:rPr lang="en-US" dirty="0" smtClean="0"/>
              <a:t> patentable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u="sng" dirty="0" smtClean="0"/>
              <a:t>New</a:t>
            </a:r>
            <a:r>
              <a:rPr lang="en-US" dirty="0" smtClean="0"/>
              <a:t> and useful process, machine, article of manufacture, or composition = Novelty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u="sng" dirty="0" smtClean="0"/>
              <a:t>Non-obvious</a:t>
            </a:r>
            <a:r>
              <a:rPr lang="en-US" dirty="0" smtClean="0"/>
              <a:t> to a person of ordinary skill in the art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Software, Business Methods (</a:t>
            </a:r>
            <a:r>
              <a:rPr lang="en-US" sz="2000" dirty="0" smtClean="0"/>
              <a:t>limited</a:t>
            </a:r>
            <a:r>
              <a:rPr lang="en-US" dirty="0" smtClean="0"/>
              <a:t>)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What </a:t>
            </a:r>
            <a:r>
              <a:rPr lang="en-US" dirty="0" smtClean="0">
                <a:solidFill>
                  <a:srgbClr val="00B050"/>
                </a:solidFill>
              </a:rPr>
              <a:t>is not</a:t>
            </a:r>
            <a:r>
              <a:rPr lang="en-US" dirty="0" smtClean="0"/>
              <a:t> patentable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Laws of nature, Physical phenomena, Scientific truth, abstract ideas</a:t>
            </a:r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trike="sngStrike" dirty="0" smtClean="0"/>
              <a:t>isolated DNA sequence </a:t>
            </a:r>
            <a:r>
              <a:rPr lang="en-US" dirty="0" smtClean="0"/>
              <a:t> as of June 2013 US Supreme Ct. decision – “cDNA” (synthesized) only</a:t>
            </a:r>
            <a:endParaRPr lang="en-US" strike="sngStrike" dirty="0" smtClean="0"/>
          </a:p>
        </p:txBody>
      </p:sp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Patentability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762000"/>
            <a:ext cx="7467600" cy="4830763"/>
          </a:xfrm>
        </p:spPr>
        <p:txBody>
          <a:bodyPr/>
          <a:lstStyle/>
          <a:p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When</a:t>
            </a:r>
            <a:r>
              <a:rPr lang="en-US" dirty="0" smtClean="0"/>
              <a:t> must a patent application be filed?</a:t>
            </a:r>
          </a:p>
          <a:p>
            <a:pPr lvl="1"/>
            <a:r>
              <a:rPr lang="en-US" dirty="0" smtClean="0"/>
              <a:t>Relative to public disclosure, use, or sale of the invention?</a:t>
            </a:r>
          </a:p>
          <a:p>
            <a:pPr lvl="2"/>
            <a:r>
              <a:rPr lang="en-US" dirty="0" smtClean="0"/>
              <a:t>Outside the US – </a:t>
            </a:r>
            <a:r>
              <a:rPr lang="en-US" u="sng" dirty="0" smtClean="0"/>
              <a:t>must file first</a:t>
            </a:r>
            <a:endParaRPr lang="en-US" dirty="0" smtClean="0"/>
          </a:p>
          <a:p>
            <a:pPr lvl="2"/>
            <a:r>
              <a:rPr lang="en-US" dirty="0" smtClean="0"/>
              <a:t>In US – 1-year “grace period” (limited)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Early Filing Date can in any event be crucial</a:t>
            </a:r>
          </a:p>
          <a:p>
            <a:pPr lvl="2"/>
            <a:r>
              <a:rPr lang="en-US" dirty="0" smtClean="0"/>
              <a:t>Others might have same idea</a:t>
            </a:r>
          </a:p>
          <a:p>
            <a:pPr lvl="2"/>
            <a:endParaRPr lang="en-US" u="sng" dirty="0" smtClean="0"/>
          </a:p>
          <a:p>
            <a:endParaRPr lang="en-US" b="1" dirty="0" smtClean="0"/>
          </a:p>
        </p:txBody>
      </p:sp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Patents</a:t>
            </a:r>
          </a:p>
        </p:txBody>
      </p:sp>
      <p:sp>
        <p:nvSpPr>
          <p:cNvPr id="17411" name="Rectangle 2051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r>
              <a:rPr lang="en-US" sz="2800" dirty="0" smtClean="0"/>
              <a:t>Provisional </a:t>
            </a:r>
            <a:r>
              <a:rPr lang="en-US" sz="2800" dirty="0" err="1" smtClean="0"/>
              <a:t>vs</a:t>
            </a:r>
            <a:r>
              <a:rPr lang="en-US" sz="2800" dirty="0" smtClean="0"/>
              <a:t> Utility applications</a:t>
            </a:r>
          </a:p>
          <a:p>
            <a:pPr lvl="1"/>
            <a:r>
              <a:rPr lang="en-US" sz="2400" dirty="0" smtClean="0"/>
              <a:t>Utility = a full, regular patent application</a:t>
            </a:r>
          </a:p>
          <a:p>
            <a:pPr lvl="2"/>
            <a:r>
              <a:rPr lang="en-US" sz="2200" dirty="0" smtClean="0"/>
              <a:t>Description + Drawings + Claims</a:t>
            </a:r>
          </a:p>
          <a:p>
            <a:pPr lvl="2"/>
            <a:r>
              <a:rPr lang="en-US" sz="2200" dirty="0" smtClean="0"/>
              <a:t>Is examined</a:t>
            </a:r>
          </a:p>
          <a:p>
            <a:pPr lvl="2"/>
            <a:r>
              <a:rPr lang="en-US" sz="2200" dirty="0" smtClean="0"/>
              <a:t>“Patent pending”</a:t>
            </a:r>
          </a:p>
          <a:p>
            <a:pPr lvl="2"/>
            <a:r>
              <a:rPr lang="en-US" sz="2200" dirty="0" smtClean="0"/>
              <a:t>Cannot be changed after filing</a:t>
            </a:r>
          </a:p>
          <a:p>
            <a:pPr lvl="1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Patents</a:t>
            </a:r>
          </a:p>
        </p:txBody>
      </p:sp>
      <p:sp>
        <p:nvSpPr>
          <p:cNvPr id="17411" name="Rectangle 2051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r>
              <a:rPr lang="en-US" sz="2800" dirty="0" smtClean="0"/>
              <a:t>Provisional </a:t>
            </a:r>
            <a:r>
              <a:rPr lang="en-US" sz="2800" dirty="0" err="1" smtClean="0"/>
              <a:t>vs</a:t>
            </a:r>
            <a:r>
              <a:rPr lang="en-US" sz="2800" dirty="0" smtClean="0"/>
              <a:t> Utility applications</a:t>
            </a:r>
          </a:p>
          <a:p>
            <a:pPr lvl="1"/>
            <a:r>
              <a:rPr lang="en-US" dirty="0" smtClean="0"/>
              <a:t>Provisional – useful in some situations</a:t>
            </a:r>
          </a:p>
          <a:p>
            <a:pPr lvl="2"/>
            <a:r>
              <a:rPr lang="en-US" dirty="0" smtClean="0"/>
              <a:t>Description + Drawings</a:t>
            </a:r>
          </a:p>
          <a:p>
            <a:pPr lvl="2"/>
            <a:r>
              <a:rPr lang="en-US" dirty="0" smtClean="0"/>
              <a:t>Somewhat cheaper, faster</a:t>
            </a:r>
          </a:p>
          <a:p>
            <a:pPr lvl="2"/>
            <a:r>
              <a:rPr lang="en-US" dirty="0" smtClean="0"/>
              <a:t>Get early filing date – holding place</a:t>
            </a:r>
          </a:p>
          <a:p>
            <a:pPr lvl="2"/>
            <a:r>
              <a:rPr lang="en-US" dirty="0" smtClean="0"/>
              <a:t>Also “Patent pending”</a:t>
            </a:r>
          </a:p>
          <a:p>
            <a:pPr lvl="2"/>
            <a:r>
              <a:rPr lang="en-US" dirty="0" smtClean="0"/>
              <a:t>Can include later improvements if within 1 year</a:t>
            </a:r>
          </a:p>
          <a:p>
            <a:pPr lvl="2"/>
            <a:r>
              <a:rPr lang="en-US" dirty="0" smtClean="0"/>
              <a:t>Is </a:t>
            </a:r>
            <a:r>
              <a:rPr lang="en-US" u="sng" dirty="0" smtClean="0"/>
              <a:t>not</a:t>
            </a:r>
            <a:r>
              <a:rPr lang="en-US" dirty="0" smtClean="0"/>
              <a:t> examined</a:t>
            </a:r>
          </a:p>
          <a:p>
            <a:pPr lvl="3"/>
            <a:r>
              <a:rPr lang="en-US" dirty="0" smtClean="0"/>
              <a:t>Still need utility </a:t>
            </a:r>
            <a:r>
              <a:rPr lang="en-US" dirty="0" err="1" smtClean="0"/>
              <a:t>applic</a:t>
            </a:r>
            <a:r>
              <a:rPr lang="en-US" dirty="0" smtClean="0"/>
              <a:t> </a:t>
            </a:r>
            <a:r>
              <a:rPr lang="en-US" dirty="0" smtClean="0"/>
              <a:t>within 1 year</a:t>
            </a:r>
            <a:endParaRPr lang="en-US" dirty="0" smtClean="0"/>
          </a:p>
          <a:p>
            <a:pPr lvl="1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u="sng" dirty="0" smtClean="0">
                <a:solidFill>
                  <a:srgbClr val="0070C0"/>
                </a:solidFill>
              </a:rPr>
              <a:t>Summary / Comparison</a:t>
            </a:r>
            <a:endParaRPr lang="en-US" sz="4400" b="1" u="sng" dirty="0" smtClean="0">
              <a:solidFill>
                <a:srgbClr val="0070C0"/>
              </a:solidFill>
            </a:endParaRPr>
          </a:p>
        </p:txBody>
      </p:sp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1447800"/>
          <a:ext cx="85344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533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Gov’t approval?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DIY?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to approval</a:t>
                      </a:r>
                      <a:endParaRPr lang="en-US" dirty="0"/>
                    </a:p>
                  </a:txBody>
                  <a:tcPr/>
                </a:tc>
              </a:tr>
              <a:tr h="1005840">
                <a:tc>
                  <a:txBody>
                    <a:bodyPr/>
                    <a:lstStyle/>
                    <a:p>
                      <a:r>
                        <a:rPr lang="en-US" dirty="0" smtClean="0"/>
                        <a:t>Trade Secret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Variable (internal controls</a:t>
                      </a:r>
                      <a:r>
                        <a:rPr lang="en-US" baseline="0" dirty="0" smtClean="0"/>
                        <a:t> &amp; agreements)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1005840">
                <a:tc>
                  <a:txBody>
                    <a:bodyPr/>
                    <a:lstStyle/>
                    <a:p>
                      <a:r>
                        <a:rPr lang="en-US" dirty="0" smtClean="0"/>
                        <a:t>Copyright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initially, but registration recommended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 (simple</a:t>
                      </a:r>
                      <a:r>
                        <a:rPr lang="en-US" baseline="0" dirty="0" smtClean="0"/>
                        <a:t> form and fee)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6-8 mos.</a:t>
                      </a:r>
                      <a:endParaRPr lang="en-US" dirty="0"/>
                    </a:p>
                  </a:txBody>
                  <a:tcPr/>
                </a:tc>
              </a:tr>
              <a:tr h="1005840">
                <a:tc>
                  <a:txBody>
                    <a:bodyPr/>
                    <a:lstStyle/>
                    <a:p>
                      <a:r>
                        <a:rPr lang="en-US" dirty="0" smtClean="0"/>
                        <a:t>Trademark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initially, but registration recommended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Maybe (35% currently)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$2K-3K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year</a:t>
                      </a:r>
                      <a:endParaRPr lang="en-US" dirty="0"/>
                    </a:p>
                  </a:txBody>
                  <a:tcPr/>
                </a:tc>
              </a:tr>
              <a:tr h="1005840">
                <a:tc>
                  <a:txBody>
                    <a:bodyPr/>
                    <a:lstStyle/>
                    <a:p>
                      <a:r>
                        <a:rPr lang="en-US" dirty="0" smtClean="0"/>
                        <a:t>Patent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Required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$10K-15K+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years (ave.)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u="sng" dirty="0" smtClean="0">
                <a:solidFill>
                  <a:srgbClr val="0070C0"/>
                </a:solidFill>
              </a:rPr>
              <a:t>New product – how protect IP?</a:t>
            </a:r>
          </a:p>
        </p:txBody>
      </p:sp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Saile</a:t>
            </a:r>
            <a:r>
              <a:rPr lang="en-US" dirty="0" smtClean="0"/>
              <a:t> Ackerman LLC                                                  Steve Ackerman</a:t>
            </a:r>
            <a:endParaRPr lang="en-US" dirty="0"/>
          </a:p>
        </p:txBody>
      </p:sp>
      <p:pic>
        <p:nvPicPr>
          <p:cNvPr id="7" name="Picture 6" descr="strai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1371600"/>
            <a:ext cx="2955904" cy="2514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3962400"/>
            <a:ext cx="8059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strainer, for straining water after boiling vegetables, pasta, etc.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u="sng" dirty="0" smtClean="0">
                <a:solidFill>
                  <a:srgbClr val="0070C0"/>
                </a:solidFill>
              </a:rPr>
              <a:t>New product – how protect IP?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4525963"/>
          </a:xfrm>
        </p:spPr>
        <p:txBody>
          <a:bodyPr/>
          <a:lstStyle/>
          <a:p>
            <a:r>
              <a:rPr lang="en-US" dirty="0" smtClean="0"/>
              <a:t>Hypothetically</a:t>
            </a:r>
          </a:p>
          <a:p>
            <a:pPr lvl="1"/>
            <a:r>
              <a:rPr lang="en-US" dirty="0" smtClean="0"/>
              <a:t>Assume product is not on the market</a:t>
            </a:r>
          </a:p>
          <a:p>
            <a:pPr lvl="2"/>
            <a:r>
              <a:rPr lang="en-US" dirty="0" smtClean="0"/>
              <a:t>Inventor wants to start a business to make/sell product</a:t>
            </a:r>
          </a:p>
          <a:p>
            <a:pPr lvl="2"/>
            <a:r>
              <a:rPr lang="en-US" dirty="0" smtClean="0"/>
              <a:t>Plans promotional </a:t>
            </a:r>
            <a:r>
              <a:rPr lang="en-US" dirty="0" err="1" smtClean="0"/>
              <a:t>Y</a:t>
            </a:r>
            <a:r>
              <a:rPr lang="en-US" dirty="0" err="1" smtClean="0"/>
              <a:t>outube</a:t>
            </a:r>
            <a:r>
              <a:rPr lang="en-US" dirty="0" smtClean="0"/>
              <a:t> video</a:t>
            </a:r>
          </a:p>
          <a:p>
            <a:pPr lvl="2"/>
            <a:r>
              <a:rPr lang="en-US" dirty="0" smtClean="0"/>
              <a:t>Innovations: </a:t>
            </a:r>
          </a:p>
          <a:p>
            <a:pPr lvl="3"/>
            <a:r>
              <a:rPr lang="en-US" dirty="0" smtClean="0"/>
              <a:t>1-handed water straining</a:t>
            </a:r>
          </a:p>
          <a:p>
            <a:pPr lvl="3"/>
            <a:r>
              <a:rPr lang="en-US" dirty="0" smtClean="0"/>
              <a:t>way it attaches to pot</a:t>
            </a:r>
          </a:p>
          <a:p>
            <a:pPr lvl="3"/>
            <a:r>
              <a:rPr lang="en-US" dirty="0" smtClean="0"/>
              <a:t>new material</a:t>
            </a:r>
          </a:p>
          <a:p>
            <a:pPr lvl="4"/>
            <a:r>
              <a:rPr lang="en-US" dirty="0" smtClean="0"/>
              <a:t>new plastic formulation</a:t>
            </a:r>
          </a:p>
          <a:p>
            <a:pPr lvl="4"/>
            <a:r>
              <a:rPr lang="en-US" dirty="0" smtClean="0"/>
              <a:t>Flexible</a:t>
            </a:r>
          </a:p>
          <a:p>
            <a:pPr lvl="4"/>
            <a:r>
              <a:rPr lang="en-US" dirty="0" smtClean="0"/>
              <a:t>withstands boiling water temperature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u="sng" dirty="0" smtClean="0">
                <a:solidFill>
                  <a:srgbClr val="0070C0"/>
                </a:solidFill>
              </a:rPr>
              <a:t>New product – how protect IP?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467600" cy="4525963"/>
          </a:xfrm>
        </p:spPr>
        <p:txBody>
          <a:bodyPr/>
          <a:lstStyle/>
          <a:p>
            <a:r>
              <a:rPr lang="en-US" dirty="0" smtClean="0"/>
              <a:t>Trade Secret?</a:t>
            </a:r>
          </a:p>
          <a:p>
            <a:pPr lvl="1"/>
            <a:r>
              <a:rPr lang="en-US" dirty="0" smtClean="0"/>
              <a:t>Potentially, the new material, and/or how it is made</a:t>
            </a:r>
          </a:p>
          <a:p>
            <a:pPr lvl="2"/>
            <a:r>
              <a:rPr lang="en-US" dirty="0" smtClean="0"/>
              <a:t>May be able to be kept secret</a:t>
            </a:r>
          </a:p>
          <a:p>
            <a:pPr lvl="2"/>
            <a:r>
              <a:rPr lang="en-US" dirty="0" smtClean="0"/>
              <a:t>But – reverse engineer?</a:t>
            </a:r>
          </a:p>
          <a:p>
            <a:pPr lvl="2"/>
            <a:r>
              <a:rPr lang="en-US" dirty="0" smtClean="0"/>
              <a:t>Also, difficult to license</a:t>
            </a:r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Saile Ackerman LLC                                                  Steve Ackerman</a:t>
            </a:r>
            <a:endParaRPr lang="en-US" dirty="0"/>
          </a:p>
        </p:txBody>
      </p:sp>
      <p:pic>
        <p:nvPicPr>
          <p:cNvPr id="6" name="Picture 5" descr="strai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4648200"/>
            <a:ext cx="1905000" cy="1620592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u="sng" dirty="0" smtClean="0">
                <a:solidFill>
                  <a:srgbClr val="0070C0"/>
                </a:solidFill>
              </a:rPr>
              <a:t>New product – how protect IP?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467600" cy="4525963"/>
          </a:xfrm>
        </p:spPr>
        <p:txBody>
          <a:bodyPr/>
          <a:lstStyle/>
          <a:p>
            <a:r>
              <a:rPr lang="en-US" dirty="0" smtClean="0"/>
              <a:t>Copyright?</a:t>
            </a:r>
          </a:p>
          <a:p>
            <a:pPr lvl="1"/>
            <a:r>
              <a:rPr lang="en-US" dirty="0" err="1" smtClean="0"/>
              <a:t>Youtube</a:t>
            </a:r>
            <a:r>
              <a:rPr lang="en-US" dirty="0" smtClean="0"/>
              <a:t> video</a:t>
            </a:r>
          </a:p>
          <a:p>
            <a:pPr lvl="2"/>
            <a:r>
              <a:rPr lang="en-US" dirty="0" smtClean="0"/>
              <a:t>As soon as it is produced</a:t>
            </a:r>
          </a:p>
          <a:p>
            <a:pPr lvl="2"/>
            <a:r>
              <a:rPr lang="en-US" dirty="0" smtClean="0"/>
              <a:t>register</a:t>
            </a:r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Saile Ackerman LLC                                                  Steve Ackerman</a:t>
            </a:r>
            <a:endParaRPr lang="en-US" dirty="0"/>
          </a:p>
        </p:txBody>
      </p:sp>
      <p:pic>
        <p:nvPicPr>
          <p:cNvPr id="6" name="Picture 5" descr="strai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4648200"/>
            <a:ext cx="1905000" cy="1620592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u="sng" dirty="0" smtClean="0">
                <a:solidFill>
                  <a:srgbClr val="0070C0"/>
                </a:solidFill>
              </a:rPr>
              <a:t>Creations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Artistic works including music and literature,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discoveries, inventions,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words, phrases, symbols, designs, and images used in commerce</a:t>
            </a:r>
          </a:p>
        </p:txBody>
      </p:sp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u="sng" dirty="0" smtClean="0">
                <a:solidFill>
                  <a:srgbClr val="0070C0"/>
                </a:solidFill>
              </a:rPr>
              <a:t>New product – how protect IP?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467600" cy="4525963"/>
          </a:xfrm>
        </p:spPr>
        <p:txBody>
          <a:bodyPr/>
          <a:lstStyle/>
          <a:p>
            <a:r>
              <a:rPr lang="en-US" dirty="0" smtClean="0"/>
              <a:t>Trademark?</a:t>
            </a:r>
          </a:p>
          <a:p>
            <a:pPr lvl="1"/>
            <a:r>
              <a:rPr lang="en-US" dirty="0" smtClean="0"/>
              <a:t>Name</a:t>
            </a:r>
          </a:p>
          <a:p>
            <a:pPr lvl="2"/>
            <a:r>
              <a:rPr lang="en-US" dirty="0" smtClean="0"/>
              <a:t>Brainstorm/search</a:t>
            </a:r>
          </a:p>
          <a:p>
            <a:pPr lvl="2"/>
            <a:r>
              <a:rPr lang="en-US" dirty="0" smtClean="0"/>
              <a:t>Not too descriptive</a:t>
            </a:r>
          </a:p>
          <a:p>
            <a:pPr lvl="3"/>
            <a:r>
              <a:rPr lang="en-US" dirty="0" smtClean="0"/>
              <a:t>E.g., ‘Pasta Strainer’, ‘Veggie Strainer’</a:t>
            </a:r>
          </a:p>
          <a:p>
            <a:pPr lvl="2"/>
            <a:r>
              <a:rPr lang="en-US" dirty="0" smtClean="0"/>
              <a:t>Preferably, suggestive of some characteristic</a:t>
            </a:r>
          </a:p>
          <a:p>
            <a:pPr lvl="3"/>
            <a:r>
              <a:rPr lang="en-US" dirty="0" smtClean="0"/>
              <a:t>E.g., ‘</a:t>
            </a:r>
            <a:r>
              <a:rPr lang="en-US" dirty="0" err="1" smtClean="0"/>
              <a:t>EZStrain</a:t>
            </a:r>
            <a:r>
              <a:rPr lang="en-US" dirty="0" smtClean="0"/>
              <a:t>’, ‘</a:t>
            </a:r>
            <a:r>
              <a:rPr lang="en-US" dirty="0" err="1" smtClean="0"/>
              <a:t>PanGripper</a:t>
            </a:r>
            <a:r>
              <a:rPr lang="en-US" dirty="0" smtClean="0"/>
              <a:t>’, ‘</a:t>
            </a:r>
            <a:r>
              <a:rPr lang="en-US" dirty="0" err="1" smtClean="0"/>
              <a:t>StrainSafe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Slogan</a:t>
            </a:r>
          </a:p>
          <a:p>
            <a:pPr lvl="2"/>
            <a:r>
              <a:rPr lang="en-US" dirty="0" smtClean="0"/>
              <a:t>As used in promo video, packaging</a:t>
            </a:r>
          </a:p>
          <a:p>
            <a:pPr lvl="1"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Saile Ackerman LLC                                                  Steve Ackerman</a:t>
            </a:r>
            <a:endParaRPr lang="en-US" dirty="0"/>
          </a:p>
        </p:txBody>
      </p:sp>
      <p:pic>
        <p:nvPicPr>
          <p:cNvPr id="6" name="Picture 5" descr="strai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4800600"/>
            <a:ext cx="1676400" cy="1426121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u="sng" dirty="0" smtClean="0">
                <a:solidFill>
                  <a:srgbClr val="0070C0"/>
                </a:solidFill>
              </a:rPr>
              <a:t>New product – how protect IP?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467600" cy="4525963"/>
          </a:xfrm>
        </p:spPr>
        <p:txBody>
          <a:bodyPr/>
          <a:lstStyle/>
          <a:p>
            <a:r>
              <a:rPr lang="en-US" dirty="0" smtClean="0"/>
              <a:t>Patent?</a:t>
            </a:r>
          </a:p>
          <a:p>
            <a:pPr lvl="1"/>
            <a:r>
              <a:rPr lang="en-US" dirty="0" smtClean="0"/>
              <a:t>Search for ‘prior art’	</a:t>
            </a:r>
          </a:p>
          <a:p>
            <a:pPr lvl="2"/>
            <a:r>
              <a:rPr lang="en-US" dirty="0" smtClean="0"/>
              <a:t>E.g.,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Prepare/file application</a:t>
            </a:r>
          </a:p>
          <a:p>
            <a:pPr lvl="2"/>
            <a:r>
              <a:rPr lang="en-US" dirty="0" smtClean="0"/>
              <a:t>Emphasis:  shape, </a:t>
            </a:r>
            <a:r>
              <a:rPr lang="en-US" dirty="0" err="1" smtClean="0"/>
              <a:t>r’ship</a:t>
            </a:r>
            <a:r>
              <a:rPr lang="en-US" dirty="0" smtClean="0"/>
              <a:t> to pan, clips </a:t>
            </a:r>
          </a:p>
          <a:p>
            <a:pPr lvl="3"/>
            <a:r>
              <a:rPr lang="en-US" dirty="0" smtClean="0"/>
              <a:t>And how clips integrate with strainer </a:t>
            </a:r>
          </a:p>
          <a:p>
            <a:pPr lvl="2"/>
            <a:r>
              <a:rPr lang="en-US" dirty="0" smtClean="0"/>
              <a:t>Also – new material, how it’s made</a:t>
            </a:r>
          </a:p>
          <a:p>
            <a:pPr lvl="3"/>
            <a:r>
              <a:rPr lang="en-US" dirty="0" smtClean="0"/>
              <a:t>Instead of trade secret</a:t>
            </a:r>
          </a:p>
          <a:p>
            <a:pPr lvl="2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  <p:pic>
        <p:nvPicPr>
          <p:cNvPr id="6" name="Picture 5" descr="strai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4800600"/>
            <a:ext cx="1676400" cy="1426121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819400"/>
            <a:ext cx="1295400" cy="1085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2819400"/>
            <a:ext cx="12680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Contact information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Steve Ackerman</a:t>
            </a:r>
          </a:p>
          <a:p>
            <a:pPr lvl="1"/>
            <a:r>
              <a:rPr lang="en-US" dirty="0" smtClean="0">
                <a:hlinkClick r:id="rId2"/>
              </a:rPr>
              <a:t>stevea@saileackerman.com</a:t>
            </a:r>
            <a:endParaRPr lang="en-US" dirty="0" smtClean="0"/>
          </a:p>
          <a:p>
            <a:pPr lvl="1"/>
            <a:r>
              <a:rPr lang="en-US" dirty="0" smtClean="0"/>
              <a:t>Saile Ackerman LLC, Poughkeepsie NY</a:t>
            </a:r>
          </a:p>
          <a:p>
            <a:pPr lvl="1"/>
            <a:r>
              <a:rPr lang="en-US" dirty="0" smtClean="0"/>
              <a:t>(845) 452-5863</a:t>
            </a:r>
          </a:p>
          <a:p>
            <a:pPr lvl="1"/>
            <a:r>
              <a:rPr lang="en-US" dirty="0" smtClean="0">
                <a:hlinkClick r:id="rId3"/>
              </a:rPr>
              <a:t>www.saileackerman.com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sz="900" dirty="0" smtClean="0"/>
              <a:t>Disclaimer:  </a:t>
            </a:r>
            <a:r>
              <a:rPr lang="en-US" sz="900" dirty="0" smtClean="0"/>
              <a:t>The materials </a:t>
            </a:r>
            <a:r>
              <a:rPr lang="en-US" sz="900" dirty="0" smtClean="0"/>
              <a:t>available in this slide deck and discussed in the webinar are </a:t>
            </a:r>
            <a:r>
              <a:rPr lang="en-US" sz="900" dirty="0" smtClean="0"/>
              <a:t>for informational purposes only and not for the purpose of providing legal advice. You should contact </a:t>
            </a:r>
            <a:r>
              <a:rPr lang="en-US" sz="900" dirty="0" smtClean="0"/>
              <a:t>Steve Ackerman, or another attorney, </a:t>
            </a:r>
            <a:r>
              <a:rPr lang="en-US" sz="900" dirty="0" smtClean="0"/>
              <a:t>to obtain advice with respect to any particular issue or problem. Use of and access to this </a:t>
            </a:r>
            <a:r>
              <a:rPr lang="en-US" sz="900" dirty="0" smtClean="0"/>
              <a:t>material does </a:t>
            </a:r>
            <a:r>
              <a:rPr lang="en-US" sz="900" dirty="0" smtClean="0"/>
              <a:t>not create an attorney-client relationship between </a:t>
            </a:r>
            <a:r>
              <a:rPr lang="en-US" sz="900" dirty="0" smtClean="0"/>
              <a:t>Saile Ackerman LLC and </a:t>
            </a:r>
            <a:r>
              <a:rPr lang="en-US" sz="900" dirty="0" smtClean="0"/>
              <a:t>the </a:t>
            </a:r>
            <a:r>
              <a:rPr lang="en-US" sz="900" dirty="0" smtClean="0"/>
              <a:t>user.</a:t>
            </a:r>
            <a:endParaRPr lang="en-US" sz="9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u="sng" dirty="0" smtClean="0">
                <a:solidFill>
                  <a:srgbClr val="0070C0"/>
                </a:solidFill>
              </a:rPr>
              <a:t>Balancing Act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By striking the right balance between the interests of </a:t>
            </a:r>
            <a:r>
              <a:rPr lang="en-US" dirty="0" smtClean="0">
                <a:solidFill>
                  <a:srgbClr val="00B050"/>
                </a:solidFill>
              </a:rPr>
              <a:t>innovators</a:t>
            </a:r>
            <a:r>
              <a:rPr lang="en-US" dirty="0" smtClean="0"/>
              <a:t> and the wider </a:t>
            </a:r>
            <a:r>
              <a:rPr lang="en-US" dirty="0" smtClean="0">
                <a:solidFill>
                  <a:srgbClr val="00B050"/>
                </a:solidFill>
              </a:rPr>
              <a:t>public interest</a:t>
            </a:r>
            <a:r>
              <a:rPr lang="en-US" dirty="0" smtClean="0"/>
              <a:t>, the IP system aims to foster an environment in which creativity and innovation can flourish.</a:t>
            </a:r>
          </a:p>
        </p:txBody>
      </p:sp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u="sng" dirty="0" smtClean="0">
                <a:solidFill>
                  <a:srgbClr val="0070C0"/>
                </a:solidFill>
              </a:rPr>
              <a:t>Tangible vs Intangible assets</a:t>
            </a:r>
          </a:p>
        </p:txBody>
      </p:sp>
      <p:pic>
        <p:nvPicPr>
          <p:cNvPr id="6" name="Content Placeholder 5" descr="tangible vs intangble asset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76814" y="1447800"/>
            <a:ext cx="5931333" cy="4114799"/>
          </a:xfrm>
        </p:spPr>
      </p:pic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5715000"/>
            <a:ext cx="7319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7  “Annual Study of Intangible Asset Market Value” from Ocean Tomo, LLC, March 4, 2015.  The percentage is calculated by subtracting </a:t>
            </a:r>
          </a:p>
          <a:p>
            <a:r>
              <a:rPr lang="en-US" sz="1000" dirty="0" smtClean="0"/>
              <a:t>tangible book value from market capitalization.</a:t>
            </a:r>
            <a:endParaRPr lang="en-US" sz="10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u="sng" dirty="0" smtClean="0">
                <a:solidFill>
                  <a:srgbClr val="0070C0"/>
                </a:solidFill>
              </a:rPr>
              <a:t>The big 4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Trade Secret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Copyright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Trademark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Patent</a:t>
            </a:r>
          </a:p>
          <a:p>
            <a:pPr marL="722376" lvl="1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u="sng" dirty="0" smtClean="0">
                <a:solidFill>
                  <a:srgbClr val="0070C0"/>
                </a:solidFill>
              </a:rPr>
              <a:t>Trade Secret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formula, practice, process, design, instrument, pattern, commercial method, or compilation of information </a:t>
            </a:r>
            <a:r>
              <a:rPr lang="en-US" u="sng" dirty="0" smtClean="0"/>
              <a:t>not generally known or reasonably ascertainable by others</a:t>
            </a:r>
          </a:p>
          <a:p>
            <a:pPr marL="1004951" lvl="2" indent="-27432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1004951" lvl="2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by which a business can obtain a competitive advantage </a:t>
            </a:r>
          </a:p>
          <a:p>
            <a:pPr marL="722376" lvl="1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December 2020</a:t>
            </a:r>
            <a:endParaRPr lang="en-US" dirty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Saile Ackerman LLC                                                  Steve Ackerman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12308</TotalTime>
  <Words>1936</Words>
  <Application>Microsoft Office PowerPoint</Application>
  <PresentationFormat>On-screen Show (4:3)</PresentationFormat>
  <Paragraphs>626</Paragraphs>
  <Slides>52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Technic</vt:lpstr>
      <vt:lpstr>PROTECTING Intellectual property</vt:lpstr>
      <vt:lpstr>Today</vt:lpstr>
      <vt:lpstr>Property</vt:lpstr>
      <vt:lpstr>Property</vt:lpstr>
      <vt:lpstr>Creations</vt:lpstr>
      <vt:lpstr>Balancing Act</vt:lpstr>
      <vt:lpstr>Tangible vs Intangible assets</vt:lpstr>
      <vt:lpstr>The big 4</vt:lpstr>
      <vt:lpstr>Trade Secret</vt:lpstr>
      <vt:lpstr>Trade Secret</vt:lpstr>
      <vt:lpstr>Trade Secret</vt:lpstr>
      <vt:lpstr>Trade Secret</vt:lpstr>
      <vt:lpstr>Copyright</vt:lpstr>
      <vt:lpstr>Copyright – types of works</vt:lpstr>
      <vt:lpstr>Copyright</vt:lpstr>
      <vt:lpstr>Copyright</vt:lpstr>
      <vt:lpstr>Copyright</vt:lpstr>
      <vt:lpstr>Trademark</vt:lpstr>
      <vt:lpstr>Trademark</vt:lpstr>
      <vt:lpstr>Trademark</vt:lpstr>
      <vt:lpstr>Trademark</vt:lpstr>
      <vt:lpstr>Trademark</vt:lpstr>
      <vt:lpstr>Trademark</vt:lpstr>
      <vt:lpstr>Trademark</vt:lpstr>
      <vt:lpstr>Trademark</vt:lpstr>
      <vt:lpstr>Trademark</vt:lpstr>
      <vt:lpstr>Trademark</vt:lpstr>
      <vt:lpstr>TrademarkTM</vt:lpstr>
      <vt:lpstr>Patents</vt:lpstr>
      <vt:lpstr>Slide 30</vt:lpstr>
      <vt:lpstr>Slide 31</vt:lpstr>
      <vt:lpstr>Right to Exclude</vt:lpstr>
      <vt:lpstr>Slide 33</vt:lpstr>
      <vt:lpstr>Patents</vt:lpstr>
      <vt:lpstr>Patents</vt:lpstr>
      <vt:lpstr>Patents</vt:lpstr>
      <vt:lpstr>Patents</vt:lpstr>
      <vt:lpstr>Patents</vt:lpstr>
      <vt:lpstr>Patents</vt:lpstr>
      <vt:lpstr>Patents</vt:lpstr>
      <vt:lpstr>Patentability</vt:lpstr>
      <vt:lpstr>Patentability</vt:lpstr>
      <vt:lpstr>Patents</vt:lpstr>
      <vt:lpstr>Patents</vt:lpstr>
      <vt:lpstr>Summary / Comparison</vt:lpstr>
      <vt:lpstr>New product – how protect IP?</vt:lpstr>
      <vt:lpstr>New product – how protect IP?</vt:lpstr>
      <vt:lpstr>New product – how protect IP?</vt:lpstr>
      <vt:lpstr>New product – how protect IP?</vt:lpstr>
      <vt:lpstr>New product – how protect IP?</vt:lpstr>
      <vt:lpstr>New product – how protect IP?</vt:lpstr>
      <vt:lpstr>Contact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Patent Legislation</dc:title>
  <dc:creator>Stephen Ackerman</dc:creator>
  <cp:lastModifiedBy>Windows User</cp:lastModifiedBy>
  <cp:revision>390</cp:revision>
  <dcterms:created xsi:type="dcterms:W3CDTF">2005-06-27T12:43:39Z</dcterms:created>
  <dcterms:modified xsi:type="dcterms:W3CDTF">2020-12-03T16:05:33Z</dcterms:modified>
</cp:coreProperties>
</file>